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5"/>
  </p:notesMasterIdLst>
  <p:handoutMasterIdLst>
    <p:handoutMasterId r:id="rId16"/>
  </p:handoutMasterIdLst>
  <p:sldIdLst>
    <p:sldId id="256" r:id="rId2"/>
    <p:sldId id="357" r:id="rId3"/>
    <p:sldId id="364" r:id="rId4"/>
    <p:sldId id="359" r:id="rId5"/>
    <p:sldId id="361" r:id="rId6"/>
    <p:sldId id="366" r:id="rId7"/>
    <p:sldId id="316" r:id="rId8"/>
    <p:sldId id="348" r:id="rId9"/>
    <p:sldId id="362" r:id="rId10"/>
    <p:sldId id="363" r:id="rId11"/>
    <p:sldId id="354" r:id="rId12"/>
    <p:sldId id="367" r:id="rId13"/>
    <p:sldId id="338" r:id="rId14"/>
  </p:sldIdLst>
  <p:sldSz cx="9144000" cy="6858000" type="screen4x3"/>
  <p:notesSz cx="6881813" cy="92964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97" autoAdjust="0"/>
    <p:restoredTop sz="68639" autoAdjust="0"/>
  </p:normalViewPr>
  <p:slideViewPr>
    <p:cSldViewPr>
      <p:cViewPr varScale="1">
        <p:scale>
          <a:sx n="76" d="100"/>
          <a:sy n="76" d="100"/>
        </p:scale>
        <p:origin x="-196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47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A59FE37B-67DE-49D7-B9EB-934C5301BFAC}" type="datetimeFigureOut">
              <a:rPr lang="en-US" smtClean="0"/>
              <a:t>8/6/2015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94BB7337-CEF3-4A11-B76A-0286DE5A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461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913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7313" y="0"/>
            <a:ext cx="2982912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F89AAB-02AC-4DC1-8790-71B9DDE371FD}" type="datetimeFigureOut">
              <a:rPr lang="en-US" smtClean="0"/>
              <a:t>8/6/2015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76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416425"/>
            <a:ext cx="55054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82913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7313" y="8829675"/>
            <a:ext cx="2982912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2B774-5ABD-4455-82D1-9DB255C78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69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124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776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2391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Many positives. We piloted this in Spring 2014 and have</a:t>
            </a:r>
            <a:r>
              <a:rPr lang="en-US" baseline="0" dirty="0" smtClean="0"/>
              <a:t> refined and improved it in the two following semesters. Plan to continue.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Biggest challenge is scalability: balancing instructor(s) time (ideally fewer larger groups) with need for small working groups (ideally many small ~3-5 student groups). Using TAs with consulting experience has helped here.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Future idea?: implementing several stages of peer-review, in addition to instructor monitoring and review. As done for SIBS 2015: each section of a group’s report (intro, methods, results, discussion) is reviewed by </a:t>
            </a:r>
            <a:r>
              <a:rPr lang="en-US" u="sng" baseline="0" dirty="0" smtClean="0"/>
              <a:t>two</a:t>
            </a:r>
            <a:r>
              <a:rPr lang="en-US" baseline="0" dirty="0" smtClean="0"/>
              <a:t> other groups, using the CONSORT guidelines as a rubric, who provide extensive comments and suggestions for improvement (via Google Docs).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2391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7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Experience as a consulting or collaborative</a:t>
            </a:r>
            <a:r>
              <a:rPr lang="en-US" baseline="0" dirty="0" smtClean="0"/>
              <a:t> statistician is one great way to get experience with real problem solving and real data, and to hone verbal and written communication skills.</a:t>
            </a:r>
          </a:p>
          <a:p>
            <a:endParaRPr lang="en-US" baseline="0" dirty="0" smtClean="0"/>
          </a:p>
          <a:p>
            <a:r>
              <a:rPr lang="en-US" dirty="0" smtClean="0"/>
              <a:t>However, it can take a great deal of effort, or even be impossible, for an instructor to find suitable collaboration opportunities for students that fit within a one-semester time frame.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365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Collaboration</a:t>
            </a:r>
            <a:r>
              <a:rPr lang="en-US" sz="1200" baseline="0" dirty="0" smtClean="0"/>
              <a:t> in two senses: 1) curriculum collaboration between Biostatistics and Statistics; 2) statistical collaboration between students in the two classes.</a:t>
            </a:r>
            <a:endParaRPr lang="en-US" sz="1200" dirty="0" smtClean="0"/>
          </a:p>
          <a:p>
            <a:endParaRPr lang="en-US" sz="1200" dirty="0" smtClean="0"/>
          </a:p>
          <a:p>
            <a:r>
              <a:rPr lang="en-US" sz="1200" dirty="0" smtClean="0"/>
              <a:t>Teams of three senior statistics majors in Stat 4893W serve as statistical </a:t>
            </a:r>
            <a:r>
              <a:rPr lang="en-US" sz="1200" b="1" dirty="0" smtClean="0"/>
              <a:t>consultant / collaborators </a:t>
            </a:r>
            <a:r>
              <a:rPr lang="en-US" sz="1200" dirty="0" smtClean="0"/>
              <a:t>for client teams of public health graduate students in </a:t>
            </a:r>
            <a:r>
              <a:rPr lang="en-US" sz="1200" dirty="0" err="1" smtClean="0"/>
              <a:t>PubH</a:t>
            </a:r>
            <a:r>
              <a:rPr lang="en-US" sz="1200" dirty="0" smtClean="0"/>
              <a:t> 6414 (one team to one team)</a:t>
            </a:r>
          </a:p>
          <a:p>
            <a:r>
              <a:rPr lang="en-US" sz="1200" dirty="0" smtClean="0"/>
              <a:t>Meet with clients via Google Hangouts. Together:</a:t>
            </a:r>
            <a:r>
              <a:rPr lang="en-US" sz="1200" baseline="0" dirty="0" smtClean="0"/>
              <a:t> design, carry out, analyze and report a clinical trial.</a:t>
            </a:r>
            <a:endParaRPr lang="en-US" sz="1200" dirty="0" smtClean="0"/>
          </a:p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65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Briefly describe Island itself.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2064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r>
              <a:rPr lang="en-US" baseline="0" dirty="0" smtClean="0"/>
              <a:t> the Island works, cont. – kinds of interventions and outcomes available, how you do an experiment.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3857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Roles and Timing – slow down and describe</a:t>
            </a:r>
            <a:r>
              <a:rPr lang="en-US" baseline="0" dirty="0" smtClean="0"/>
              <a:t> each step – this is the heart of the talk.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96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Titles</a:t>
            </a:r>
            <a:r>
              <a:rPr lang="en-US" baseline="0" dirty="0" smtClean="0"/>
              <a:t> and i</a:t>
            </a:r>
            <a:r>
              <a:rPr lang="en-US" dirty="0" smtClean="0"/>
              <a:t>mages are from Fall 2013 Online student projects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53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Over the past three semesters:</a:t>
            </a:r>
          </a:p>
          <a:p>
            <a:endParaRPr lang="en-US" dirty="0" smtClean="0"/>
          </a:p>
          <a:p>
            <a:r>
              <a:rPr lang="en-US" b="1" dirty="0" smtClean="0"/>
              <a:t>Formal</a:t>
            </a:r>
            <a:r>
              <a:rPr lang="en-US" b="1" baseline="0" dirty="0" smtClean="0"/>
              <a:t> evaluations</a:t>
            </a:r>
            <a:r>
              <a:rPr lang="en-US" baseline="0" dirty="0" smtClean="0"/>
              <a:t> were done t</a:t>
            </a:r>
            <a:r>
              <a:rPr lang="en-US" dirty="0" smtClean="0"/>
              <a:t>o assess and improve the collaboration (both senses)</a:t>
            </a:r>
          </a:p>
          <a:p>
            <a:r>
              <a:rPr lang="en-US" dirty="0" smtClean="0"/>
              <a:t>Surveyed both ‘clients’ and ‘consultants’</a:t>
            </a:r>
          </a:p>
          <a:p>
            <a:r>
              <a:rPr lang="en-US" dirty="0" smtClean="0"/>
              <a:t>Used </a:t>
            </a:r>
            <a:r>
              <a:rPr lang="en-US" dirty="0" err="1" smtClean="0"/>
              <a:t>Qualtrics</a:t>
            </a:r>
            <a:r>
              <a:rPr lang="en-US" dirty="0" smtClean="0"/>
              <a:t> online survey tool</a:t>
            </a:r>
          </a:p>
          <a:p>
            <a:endParaRPr lang="en-US" dirty="0" smtClean="0"/>
          </a:p>
          <a:p>
            <a:r>
              <a:rPr lang="en-US" dirty="0" smtClean="0"/>
              <a:t>Also had</a:t>
            </a:r>
            <a:r>
              <a:rPr lang="en-US" baseline="0" dirty="0" smtClean="0"/>
              <a:t> a </a:t>
            </a:r>
            <a:r>
              <a:rPr lang="en-US" b="1" baseline="0" dirty="0" smtClean="0"/>
              <a:t>formal ‘debriefing’ meeting</a:t>
            </a:r>
            <a:r>
              <a:rPr lang="en-US" baseline="0" dirty="0" smtClean="0"/>
              <a:t> for instructors to discuss what worked and what didn’t work, at end of each semester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Blooper</a:t>
            </a:r>
            <a:r>
              <a:rPr lang="en-US" baseline="0" dirty="0" smtClean="0"/>
              <a:t> example “Confidence intervals cannot be used for inference”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892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B774-5ABD-4455-82D1-9DB255C783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031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1" name="Picture 9" descr="UofM-1_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0"/>
            <a:ext cx="9148763" cy="6862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3716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863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15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15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29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57B2842-1A5F-4556-A191-D6152BCCF57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9606D9-3CFF-4DDA-BF4E-03381EE0B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677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3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2537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7526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9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85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101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379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661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4919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Picture 11" descr="UofM-1_M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0"/>
            <a:ext cx="9148763" cy="6862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752600"/>
            <a:ext cx="77724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61997" y="6326249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0619EA1-B00C-4E7A-BBDE-3E1B7997E0C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pitchFamily="16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Document1.doc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escholarship.org/uc/item/2q0740hv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Document2.doc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95400"/>
            <a:ext cx="7772400" cy="1470025"/>
          </a:xfrm>
        </p:spPr>
        <p:txBody>
          <a:bodyPr>
            <a:noAutofit/>
          </a:bodyPr>
          <a:lstStyle/>
          <a:p>
            <a:r>
              <a:rPr lang="en-US" sz="3600" dirty="0" smtClean="0"/>
              <a:t>Consulting on an Island: </a:t>
            </a:r>
            <a:br>
              <a:rPr lang="en-US" sz="3600" dirty="0" smtClean="0"/>
            </a:br>
            <a:r>
              <a:rPr lang="en-US" sz="3600" dirty="0" smtClean="0"/>
              <a:t>A Novel Approach to Teaching Statistical Collaboration Skills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52800"/>
            <a:ext cx="6400800" cy="2667000"/>
          </a:xfrm>
        </p:spPr>
        <p:txBody>
          <a:bodyPr>
            <a:normAutofit/>
          </a:bodyPr>
          <a:lstStyle/>
          <a:p>
            <a:endParaRPr lang="en-US" sz="2000" dirty="0" smtClean="0">
              <a:solidFill>
                <a:srgbClr val="800000"/>
              </a:solidFill>
            </a:endParaRPr>
          </a:p>
          <a:p>
            <a:r>
              <a:rPr lang="en-US" sz="2000" dirty="0" smtClean="0">
                <a:solidFill>
                  <a:srgbClr val="800000"/>
                </a:solidFill>
              </a:rPr>
              <a:t>Joint Statistical Meetings, Seattle</a:t>
            </a:r>
          </a:p>
          <a:p>
            <a:r>
              <a:rPr lang="en-US" sz="2000" dirty="0" smtClean="0">
                <a:solidFill>
                  <a:srgbClr val="800000"/>
                </a:solidFill>
              </a:rPr>
              <a:t>August 11, 2015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800" u="sng" dirty="0" smtClean="0">
                <a:solidFill>
                  <a:schemeClr val="tx1"/>
                </a:solidFill>
                <a:latin typeface="+mj-lt"/>
              </a:rPr>
              <a:t>Ann M. </a:t>
            </a:r>
            <a:r>
              <a:rPr lang="en-US" sz="1800" u="sng" dirty="0" err="1" smtClean="0">
                <a:solidFill>
                  <a:schemeClr val="tx1"/>
                </a:solidFill>
                <a:latin typeface="+mj-lt"/>
              </a:rPr>
              <a:t>Brearley</a:t>
            </a:r>
            <a:r>
              <a:rPr lang="en-US" sz="1800" dirty="0" smtClean="0">
                <a:solidFill>
                  <a:schemeClr val="tx1"/>
                </a:solidFill>
                <a:latin typeface="+mj-lt"/>
              </a:rPr>
              <a:t>, </a:t>
            </a:r>
            <a:r>
              <a:rPr lang="en-US" sz="1800" dirty="0">
                <a:solidFill>
                  <a:schemeClr val="tx1"/>
                </a:solidFill>
                <a:latin typeface="+mj-lt"/>
              </a:rPr>
              <a:t>Barbara </a:t>
            </a:r>
            <a:r>
              <a:rPr lang="en-US" sz="1800" dirty="0" smtClean="0">
                <a:solidFill>
                  <a:schemeClr val="tx1"/>
                </a:solidFill>
                <a:latin typeface="+mj-lt"/>
              </a:rPr>
              <a:t>R. </a:t>
            </a:r>
            <a:r>
              <a:rPr lang="en-US" sz="1800" dirty="0" err="1">
                <a:solidFill>
                  <a:schemeClr val="tx1"/>
                </a:solidFill>
                <a:latin typeface="+mj-lt"/>
              </a:rPr>
              <a:t>Kuzmak</a:t>
            </a:r>
            <a:r>
              <a:rPr lang="en-US" sz="1800" dirty="0">
                <a:solidFill>
                  <a:schemeClr val="tx1"/>
                </a:solidFill>
                <a:latin typeface="+mj-lt"/>
              </a:rPr>
              <a:t>, </a:t>
            </a:r>
            <a:r>
              <a:rPr lang="en-US" sz="1800" dirty="0" smtClean="0">
                <a:solidFill>
                  <a:schemeClr val="tx1"/>
                </a:solidFill>
                <a:latin typeface="+mj-lt"/>
              </a:rPr>
              <a:t>Marta D. </a:t>
            </a:r>
            <a:r>
              <a:rPr lang="en-US" sz="1800" dirty="0">
                <a:solidFill>
                  <a:schemeClr val="tx1"/>
                </a:solidFill>
                <a:latin typeface="+mj-lt"/>
              </a:rPr>
              <a:t>Shore, </a:t>
            </a:r>
            <a:r>
              <a:rPr lang="en-US" sz="1800" dirty="0" smtClean="0">
                <a:solidFill>
                  <a:schemeClr val="tx1"/>
                </a:solidFill>
                <a:latin typeface="+mj-lt"/>
              </a:rPr>
              <a:t>and Laura J. Le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Division of Biostatistics and School of Statistics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University of Minnesota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93" y="2895600"/>
            <a:ext cx="1428750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2895600"/>
            <a:ext cx="1428750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07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Benefits for Student/Consultants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Provides experience with real clients / real challenges</a:t>
            </a:r>
          </a:p>
          <a:p>
            <a:r>
              <a:rPr lang="en-US" dirty="0" smtClean="0"/>
              <a:t>Develops problem solving skills</a:t>
            </a:r>
          </a:p>
          <a:p>
            <a:r>
              <a:rPr lang="en-US" dirty="0" smtClean="0"/>
              <a:t>Provides speaking and writing experience</a:t>
            </a:r>
          </a:p>
          <a:p>
            <a:r>
              <a:rPr lang="en-US" dirty="0" smtClean="0"/>
              <a:t>Generates interest from potential employers:</a:t>
            </a:r>
          </a:p>
          <a:p>
            <a:pPr lvl="1"/>
            <a:r>
              <a:rPr lang="en-US" dirty="0" smtClean="0"/>
              <a:t>“I had an interview at the Federal Reserve Board where I discussed my consulting experience. They seemed very impressed that I got such an experience.”</a:t>
            </a:r>
          </a:p>
          <a:p>
            <a:pPr lvl="1"/>
            <a:r>
              <a:rPr lang="en-US" dirty="0" smtClean="0"/>
              <a:t>“I recently had an interview and they were interested in [my] interactions with the </a:t>
            </a:r>
            <a:r>
              <a:rPr lang="en-US" dirty="0" err="1" smtClean="0"/>
              <a:t>biostats</a:t>
            </a:r>
            <a:r>
              <a:rPr lang="en-US" dirty="0" smtClean="0"/>
              <a:t> students, the results that my group came up with and the Island program itself.”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9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Benefits for Instructors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Improves teaching</a:t>
            </a:r>
          </a:p>
          <a:p>
            <a:pPr lvl="1"/>
            <a:r>
              <a:rPr lang="en-US" dirty="0" smtClean="0"/>
              <a:t>Brings out issues students are having difficulty with, e.g. random sampling vs. random assignment. Provides a built-in example to use in explanations. </a:t>
            </a:r>
          </a:p>
          <a:p>
            <a:r>
              <a:rPr lang="en-US" dirty="0" smtClean="0"/>
              <a:t>Provides reality check for the effectiveness of the undergraduate statistics program</a:t>
            </a:r>
          </a:p>
          <a:p>
            <a:r>
              <a:rPr lang="en-US" dirty="0" smtClean="0"/>
              <a:t>Makes instructor-student relationship more collegial</a:t>
            </a:r>
          </a:p>
          <a:p>
            <a:pPr lvl="1"/>
            <a:r>
              <a:rPr lang="en-US" dirty="0" smtClean="0"/>
              <a:t>Instructors/TAs become statistical collaborators. (Instructor doesn’t know ‘the answer’!)</a:t>
            </a:r>
          </a:p>
          <a:p>
            <a:pPr lvl="1"/>
            <a:r>
              <a:rPr lang="en-US" dirty="0" smtClean="0"/>
              <a:t>Vastly increases the amount of non-homework-, non-exam-related interaction with students.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72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Many positives</a:t>
            </a:r>
          </a:p>
          <a:p>
            <a:pPr lvl="1"/>
            <a:r>
              <a:rPr lang="en-US" dirty="0" smtClean="0"/>
              <a:t>Plan to continue into 4</a:t>
            </a:r>
            <a:r>
              <a:rPr lang="en-US" baseline="30000" dirty="0" smtClean="0"/>
              <a:t>th</a:t>
            </a:r>
            <a:r>
              <a:rPr lang="en-US" dirty="0" smtClean="0"/>
              <a:t> semester this fall</a:t>
            </a:r>
          </a:p>
          <a:p>
            <a:r>
              <a:rPr lang="en-US" dirty="0" smtClean="0"/>
              <a:t>Biggest challenge: scalability</a:t>
            </a:r>
          </a:p>
          <a:p>
            <a:pPr lvl="1"/>
            <a:r>
              <a:rPr lang="en-US" dirty="0" smtClean="0"/>
              <a:t>TAs with consulting experience help!</a:t>
            </a:r>
          </a:p>
          <a:p>
            <a:pPr lvl="1"/>
            <a:r>
              <a:rPr lang="en-US" dirty="0" smtClean="0"/>
              <a:t>Future: Add peer-review?</a:t>
            </a:r>
          </a:p>
        </p:txBody>
      </p:sp>
    </p:spTree>
    <p:extLst>
      <p:ext uri="{BB962C8B-B14F-4D97-AF65-F5344CB8AC3E}">
        <p14:creationId xmlns:p14="http://schemas.microsoft.com/office/powerpoint/2010/main" val="2881192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" y="877888"/>
            <a:ext cx="8742363" cy="5108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Questions?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4000" b="1" dirty="0" smtClean="0"/>
              <a:t>brea0022@umn.edu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26572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ASA Curriculum Guidelines for Undergraduate Programs in Statistical Science (2014)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“</a:t>
            </a:r>
            <a:r>
              <a:rPr lang="en-US" b="1" dirty="0" smtClean="0"/>
              <a:t>Real applications</a:t>
            </a:r>
            <a:r>
              <a:rPr lang="en-US" dirty="0" smtClean="0"/>
              <a:t>. …Programs should …provide experiences in designing studies and analyzing non-textbook data.”</a:t>
            </a:r>
          </a:p>
          <a:p>
            <a:r>
              <a:rPr lang="en-US" dirty="0" smtClean="0"/>
              <a:t>“</a:t>
            </a:r>
            <a:r>
              <a:rPr lang="en-US" b="1" dirty="0" smtClean="0"/>
              <a:t>Ability to communicate</a:t>
            </a:r>
            <a:r>
              <a:rPr lang="en-US" dirty="0" smtClean="0"/>
              <a:t>. Students need to be able to communicate complex statistical methods in basic terms to managers and other audiences … Programs should provide multiple opportunities to practice and refine these statistical practice skills.”</a:t>
            </a:r>
          </a:p>
          <a:p>
            <a:r>
              <a:rPr lang="en-US" dirty="0" smtClean="0"/>
              <a:t>How?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31335" y="5791200"/>
            <a:ext cx="549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www.amstat.org/education/curriculumguidelines.cfm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550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-76200"/>
            <a:ext cx="7772400" cy="1143000"/>
          </a:xfrm>
        </p:spPr>
        <p:txBody>
          <a:bodyPr/>
          <a:lstStyle/>
          <a:p>
            <a:r>
              <a:rPr lang="en-US" sz="4000" dirty="0" smtClean="0"/>
              <a:t>Collaborative Approach</a:t>
            </a:r>
            <a:endParaRPr lang="en-US" sz="40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2211841"/>
              </p:ext>
            </p:extLst>
          </p:nvPr>
        </p:nvGraphicFramePr>
        <p:xfrm>
          <a:off x="457200" y="762000"/>
          <a:ext cx="8383588" cy="549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name="Document" r:id="rId4" imgW="8383777" imgH="5497524" progId="Word.Document.12">
                  <p:embed/>
                </p:oleObj>
              </mc:Choice>
              <mc:Fallback>
                <p:oleObj name="Document" r:id="rId4" imgW="8383777" imgH="54975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" y="762000"/>
                        <a:ext cx="8383588" cy="5497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6327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32347"/>
            <a:ext cx="3795229" cy="5963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2689436" y="4884933"/>
            <a:ext cx="34827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http://</a:t>
            </a:r>
            <a:r>
              <a:rPr lang="en-US" sz="2000" dirty="0" smtClean="0">
                <a:solidFill>
                  <a:srgbClr val="000000"/>
                </a:solidFill>
              </a:rPr>
              <a:t>island.maths.uq.edu.au</a:t>
            </a: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720643"/>
            <a:ext cx="1952743" cy="22763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715533" y="990600"/>
            <a:ext cx="625491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Bulmer, Michael and </a:t>
            </a:r>
            <a:r>
              <a:rPr lang="en-US" dirty="0" err="1"/>
              <a:t>Haladyn</a:t>
            </a:r>
            <a:r>
              <a:rPr lang="en-US" dirty="0"/>
              <a:t>, J. Kimberly (2011). </a:t>
            </a:r>
            <a:endParaRPr lang="en-US" dirty="0" smtClean="0"/>
          </a:p>
          <a:p>
            <a:r>
              <a:rPr lang="en-US" dirty="0" smtClean="0"/>
              <a:t>“</a:t>
            </a:r>
            <a:r>
              <a:rPr lang="en-US" dirty="0"/>
              <a:t>Life on an Island: a Simulated Population to Support </a:t>
            </a:r>
            <a:endParaRPr lang="en-US" dirty="0" smtClean="0"/>
          </a:p>
          <a:p>
            <a:r>
              <a:rPr lang="en-US" dirty="0" smtClean="0"/>
              <a:t>Student </a:t>
            </a:r>
            <a:r>
              <a:rPr lang="en-US" dirty="0"/>
              <a:t>Projects in Statistics.” </a:t>
            </a:r>
            <a:endParaRPr lang="en-US" dirty="0" smtClean="0"/>
          </a:p>
          <a:p>
            <a:r>
              <a:rPr lang="en-US" i="1" dirty="0" smtClean="0"/>
              <a:t>Technology </a:t>
            </a:r>
            <a:r>
              <a:rPr lang="en-US" i="1" dirty="0"/>
              <a:t>Innovations in Statistics Education</a:t>
            </a:r>
            <a:r>
              <a:rPr lang="en-US" dirty="0"/>
              <a:t> (</a:t>
            </a:r>
            <a:r>
              <a:rPr lang="en-US" i="1" dirty="0"/>
              <a:t>TISE</a:t>
            </a:r>
            <a:r>
              <a:rPr lang="en-US" dirty="0"/>
              <a:t>) 5(1). </a:t>
            </a:r>
          </a:p>
          <a:p>
            <a:pPr marL="400050" lvl="1" indent="0">
              <a:spcAft>
                <a:spcPts val="600"/>
              </a:spcAft>
              <a:buNone/>
            </a:pPr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escholarship.org/uc/item/2q0740hv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64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7231"/>
            <a:ext cx="1808053" cy="6588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415802"/>
            <a:ext cx="1924050" cy="599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049214"/>
            <a:ext cx="4391857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654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8525399"/>
              </p:ext>
            </p:extLst>
          </p:nvPr>
        </p:nvGraphicFramePr>
        <p:xfrm>
          <a:off x="1981200" y="25052"/>
          <a:ext cx="4572000" cy="6209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name="Document" r:id="rId4" imgW="5986706" imgH="8130399" progId="Word.Document.12">
                  <p:embed/>
                </p:oleObj>
              </mc:Choice>
              <mc:Fallback>
                <p:oleObj name="Document" r:id="rId4" imgW="5986706" imgH="813039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81200" y="25052"/>
                        <a:ext cx="4572000" cy="62091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230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52401"/>
            <a:ext cx="1670369" cy="327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sz="4000" dirty="0" smtClean="0"/>
              <a:t>Island Studies Examples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71600"/>
            <a:ext cx="6629400" cy="487680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Effects of Methamphetamine on Cognitive Function in Young Adults</a:t>
            </a:r>
          </a:p>
          <a:p>
            <a:r>
              <a:rPr lang="en-US" sz="2000" b="1" dirty="0" smtClean="0"/>
              <a:t>RE-WINE</a:t>
            </a:r>
            <a:r>
              <a:rPr lang="en-US" sz="2000" dirty="0" smtClean="0"/>
              <a:t>:  The Effect of Red Wine on Serotonin Release</a:t>
            </a:r>
          </a:p>
          <a:p>
            <a:r>
              <a:rPr lang="en-US" sz="2000" dirty="0" smtClean="0"/>
              <a:t>The Effect of Cannabis Tea on Short Term Memory Scores</a:t>
            </a:r>
          </a:p>
          <a:p>
            <a:r>
              <a:rPr lang="en-US" sz="2000" dirty="0" smtClean="0"/>
              <a:t>Effect of diabetes on the blood glucose level of “The Island” population after exercise</a:t>
            </a:r>
          </a:p>
          <a:p>
            <a:r>
              <a:rPr lang="en-US" sz="2000" b="1" dirty="0" smtClean="0"/>
              <a:t>YIKES! </a:t>
            </a:r>
            <a:r>
              <a:rPr lang="en-US" sz="2000" dirty="0" smtClean="0"/>
              <a:t>Youth Islander Knowledge Enhancement Study [Effect of </a:t>
            </a:r>
            <a:r>
              <a:rPr lang="en-US" sz="2000" dirty="0" err="1" smtClean="0"/>
              <a:t>Dextroamphetamine</a:t>
            </a:r>
            <a:r>
              <a:rPr lang="en-US" sz="2000" dirty="0" smtClean="0"/>
              <a:t> on Arithmetic Performance]</a:t>
            </a:r>
          </a:p>
          <a:p>
            <a:r>
              <a:rPr lang="en-US" sz="2000" dirty="0" smtClean="0"/>
              <a:t>Effects of Smoking on Pulmonary Functioning and Exercise Tolerance</a:t>
            </a:r>
          </a:p>
          <a:p>
            <a:r>
              <a:rPr lang="en-US" sz="2000" dirty="0" smtClean="0"/>
              <a:t>Effects of Music on Blood Pressure</a:t>
            </a:r>
          </a:p>
          <a:p>
            <a:r>
              <a:rPr lang="en-US" sz="2000" dirty="0" smtClean="0"/>
              <a:t>The </a:t>
            </a:r>
            <a:r>
              <a:rPr lang="en-US" sz="2000" b="1" dirty="0" smtClean="0"/>
              <a:t>DREAM</a:t>
            </a:r>
            <a:r>
              <a:rPr lang="en-US" sz="2000" dirty="0" smtClean="0"/>
              <a:t> Study: The Effect of Different Exercise Assignments on Melatonin </a:t>
            </a:r>
            <a:endParaRPr lang="en-US" sz="2000" dirty="0"/>
          </a:p>
        </p:txBody>
      </p:sp>
      <p:cxnSp>
        <p:nvCxnSpPr>
          <p:cNvPr id="5" name="Straight Arrow Connector 4"/>
          <p:cNvCxnSpPr/>
          <p:nvPr/>
        </p:nvCxnSpPr>
        <p:spPr bwMode="auto">
          <a:xfrm flipV="1">
            <a:off x="5943600" y="1828800"/>
            <a:ext cx="990600" cy="30480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529253"/>
            <a:ext cx="1792128" cy="2461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Arrow Connector 6"/>
          <p:cNvCxnSpPr/>
          <p:nvPr/>
        </p:nvCxnSpPr>
        <p:spPr bwMode="auto">
          <a:xfrm>
            <a:off x="5486400" y="4114800"/>
            <a:ext cx="1447800" cy="609600"/>
          </a:xfrm>
          <a:prstGeom prst="straightConnector1">
            <a:avLst/>
          </a:prstGeom>
          <a:ln>
            <a:headEnd type="none" w="med" len="med"/>
            <a:tailEnd type="arrow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73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6200"/>
            <a:ext cx="7772400" cy="1143000"/>
          </a:xfrm>
        </p:spPr>
        <p:txBody>
          <a:bodyPr/>
          <a:lstStyle/>
          <a:p>
            <a:r>
              <a:rPr lang="en-US" sz="4000" dirty="0" smtClean="0"/>
              <a:t>Evaluation and Improvement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876800"/>
          </a:xfrm>
        </p:spPr>
        <p:txBody>
          <a:bodyPr>
            <a:noAutofit/>
          </a:bodyPr>
          <a:lstStyle/>
          <a:p>
            <a:r>
              <a:rPr lang="en-US" sz="2000" dirty="0" smtClean="0"/>
              <a:t>Instructors need to moderate the client/consultant meetings</a:t>
            </a:r>
          </a:p>
          <a:p>
            <a:pPr lvl="1"/>
            <a:r>
              <a:rPr lang="en-US" sz="1800" dirty="0" smtClean="0"/>
              <a:t>Draw out both consultants and clients to talk when needed</a:t>
            </a:r>
          </a:p>
          <a:p>
            <a:pPr lvl="1"/>
            <a:r>
              <a:rPr lang="en-US" sz="1800" dirty="0" smtClean="0"/>
              <a:t>Prompt both sides to be clearer when necessary</a:t>
            </a:r>
          </a:p>
          <a:p>
            <a:pPr lvl="1"/>
            <a:r>
              <a:rPr lang="en-US" sz="1800" dirty="0"/>
              <a:t>Correct </a:t>
            </a:r>
            <a:r>
              <a:rPr lang="en-US" sz="1800" dirty="0" smtClean="0"/>
              <a:t>bloopers</a:t>
            </a:r>
          </a:p>
          <a:p>
            <a:r>
              <a:rPr lang="en-US" sz="2000" dirty="0" smtClean="0"/>
              <a:t>Altered group sizes to have few enough groups to be able to monitor them effectively</a:t>
            </a:r>
          </a:p>
          <a:p>
            <a:r>
              <a:rPr lang="en-US" sz="2000" dirty="0" smtClean="0"/>
              <a:t>Reduced number of required meetings</a:t>
            </a:r>
          </a:p>
          <a:p>
            <a:r>
              <a:rPr lang="en-US" sz="2000" dirty="0"/>
              <a:t>Developed clearer instructions: e.g. flowchart, meeting checklists</a:t>
            </a:r>
          </a:p>
          <a:p>
            <a:r>
              <a:rPr lang="en-US" sz="2000" dirty="0" smtClean="0"/>
              <a:t>Found that many of the consultants needed to review basic statistics, sample size estimation. Added review material.</a:t>
            </a:r>
          </a:p>
          <a:p>
            <a:r>
              <a:rPr lang="en-US" sz="2000" dirty="0" smtClean="0"/>
              <a:t>Added role playing exercises to prepare for the client meetings</a:t>
            </a:r>
          </a:p>
        </p:txBody>
      </p:sp>
    </p:spTree>
    <p:extLst>
      <p:ext uri="{BB962C8B-B14F-4D97-AF65-F5344CB8AC3E}">
        <p14:creationId xmlns:p14="http://schemas.microsoft.com/office/powerpoint/2010/main" val="2165694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Benefits for Student/Clients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Application – Students apply the concepts and methods they learn in class to a ‘real’ study</a:t>
            </a:r>
          </a:p>
          <a:p>
            <a:pPr lvl="1"/>
            <a:r>
              <a:rPr lang="en-US" dirty="0" smtClean="0"/>
              <a:t>Study design, sampling methods</a:t>
            </a:r>
          </a:p>
          <a:p>
            <a:pPr lvl="1"/>
            <a:r>
              <a:rPr lang="en-US" dirty="0" smtClean="0"/>
              <a:t>Collecting and organizing (and cleaning!) data</a:t>
            </a:r>
          </a:p>
          <a:p>
            <a:pPr lvl="1"/>
            <a:r>
              <a:rPr lang="en-US" dirty="0" smtClean="0"/>
              <a:t>Analysis and interpretation</a:t>
            </a:r>
          </a:p>
          <a:p>
            <a:r>
              <a:rPr lang="en-US" dirty="0" smtClean="0"/>
              <a:t>Collaboration – Students learn the necessity of teamwork, across specialties, to carry out a research study. They learn what works well and what doesn’t for a cross-functional geographically dispersed team.</a:t>
            </a:r>
          </a:p>
        </p:txBody>
      </p:sp>
    </p:spTree>
    <p:extLst>
      <p:ext uri="{BB962C8B-B14F-4D97-AF65-F5344CB8AC3E}">
        <p14:creationId xmlns:p14="http://schemas.microsoft.com/office/powerpoint/2010/main" val="181067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0004&quot;&gt;&lt;property id=&quot;20148&quot; value=&quot;5&quot;/&gt;&lt;property id=&quot;20300&quot; value=&quot;Slide 1 - &amp;quot;Consulting on an Island: &amp;#x0D;&amp;#x0A;A Novel Approach to Teaching Statistical Collaboration Skills&amp;quot;&quot;/&gt;&lt;property id=&quot;20307&quot; value=&quot;256&quot;/&gt;&lt;/object&gt;&lt;object type=&quot;3&quot; unique_id=&quot;14212&quot;&gt;&lt;property id=&quot;20148&quot; value=&quot;5&quot;/&gt;&lt;property id=&quot;20300&quot; value=&quot;Slide 7 - &amp;quot;Island Studies Examples&amp;quot;&quot;/&gt;&lt;property id=&quot;20307&quot; value=&quot;316&quot;/&gt;&lt;/object&gt;&lt;object type=&quot;3&quot; unique_id=&quot;16131&quot;&gt;&lt;property id=&quot;20148&quot; value=&quot;5&quot;/&gt;&lt;property id=&quot;20300&quot; value=&quot;Slide 13 - &amp;quot;Questions?&amp;quot;&quot;/&gt;&lt;property id=&quot;20307&quot; value=&quot;338&quot;/&gt;&lt;/object&gt;&lt;object type=&quot;3&quot; unique_id=&quot;16274&quot;&gt;&lt;property id=&quot;20148&quot; value=&quot;5&quot;/&gt;&lt;property id=&quot;20300&quot; value=&quot;Slide 8 - &amp;quot;Evaluation and Improvement&amp;quot;&quot;/&gt;&lt;property id=&quot;20307&quot; value=&quot;348&quot;/&gt;&lt;/object&gt;&lt;object type=&quot;3&quot; unique_id=&quot;16507&quot;&gt;&lt;property id=&quot;20148&quot; value=&quot;5&quot;/&gt;&lt;property id=&quot;20300&quot; value=&quot;Slide 11 - &amp;quot;Benefits for Instructors&amp;quot;&quot;/&gt;&lt;property id=&quot;20307&quot; value=&quot;354&quot;/&gt;&lt;/object&gt;&lt;object type=&quot;3&quot; unique_id=&quot;16552&quot;&gt;&lt;property id=&quot;20148&quot; value=&quot;5&quot;/&gt;&lt;property id=&quot;20300&quot; value=&quot;Slide 2 - &amp;quot;ASA Curriculum Guidelines for Undergraduate Programs in Statistical Science (2014)&amp;quot;&quot;/&gt;&lt;property id=&quot;20307&quot; value=&quot;357&quot;/&gt;&lt;/object&gt;&lt;object type=&quot;3&quot; unique_id=&quot;16837&quot;&gt;&lt;property id=&quot;20148&quot; value=&quot;5&quot;/&gt;&lt;property id=&quot;20300&quot; value=&quot;Slide 4&quot;/&gt;&lt;property id=&quot;20307&quot; value=&quot;359&quot;/&gt;&lt;/object&gt;&lt;object type=&quot;3&quot; unique_id=&quot;16838&quot;&gt;&lt;property id=&quot;20148&quot; value=&quot;5&quot;/&gt;&lt;property id=&quot;20300&quot; value=&quot;Slide 5&quot;/&gt;&lt;property id=&quot;20307&quot; value=&quot;361&quot;/&gt;&lt;/object&gt;&lt;object type=&quot;3&quot; unique_id=&quot;16952&quot;&gt;&lt;property id=&quot;20148&quot; value=&quot;5&quot;/&gt;&lt;property id=&quot;20300&quot; value=&quot;Slide 9 - &amp;quot;Benefits for Student/Clients&amp;quot;&quot;/&gt;&lt;property id=&quot;20307&quot; value=&quot;362&quot;/&gt;&lt;/object&gt;&lt;object type=&quot;3&quot; unique_id=&quot;16953&quot;&gt;&lt;property id=&quot;20148&quot; value=&quot;5&quot;/&gt;&lt;property id=&quot;20300&quot; value=&quot;Slide 10 - &amp;quot;Benefits for Student/Consultants&amp;quot;&quot;/&gt;&lt;property id=&quot;20307&quot; value=&quot;363&quot;/&gt;&lt;/object&gt;&lt;object type=&quot;3&quot; unique_id=&quot;16982&quot;&gt;&lt;property id=&quot;20148&quot; value=&quot;5&quot;/&gt;&lt;property id=&quot;20300&quot; value=&quot;Slide 3 - &amp;quot;Collaborative Approach&amp;quot;&quot;/&gt;&lt;property id=&quot;20307&quot; value=&quot;364&quot;/&gt;&lt;/object&gt;&lt;object type=&quot;3&quot; unique_id=&quot;16999&quot;&gt;&lt;property id=&quot;20148&quot; value=&quot;5&quot;/&gt;&lt;property id=&quot;20300&quot; value=&quot;Slide 6&quot;/&gt;&lt;property id=&quot;20307&quot; value=&quot;366&quot;/&gt;&lt;/object&gt;&lt;object type=&quot;3&quot; unique_id=&quot;17060&quot;&gt;&lt;property id=&quot;20148&quot; value=&quot;5&quot;/&gt;&lt;property id=&quot;20300&quot; value=&quot;Slide 12 - &amp;quot;Conclusions&amp;quot;&quot;/&gt;&lt;property id=&quot;20307&quot; value=&quot;367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D2D-1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Them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6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D2D-1</Template>
  <TotalTime>4442</TotalTime>
  <Words>1013</Words>
  <Application>Microsoft Office PowerPoint</Application>
  <PresentationFormat>On-screen Show (4:3)</PresentationFormat>
  <Paragraphs>110</Paragraphs>
  <Slides>13</Slides>
  <Notes>13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D2D-1</vt:lpstr>
      <vt:lpstr>Document</vt:lpstr>
      <vt:lpstr>Consulting on an Island:  A Novel Approach to Teaching Statistical Collaboration Skills</vt:lpstr>
      <vt:lpstr>ASA Curriculum Guidelines for Undergraduate Programs in Statistical Science (2014)</vt:lpstr>
      <vt:lpstr>Collaborative Approach</vt:lpstr>
      <vt:lpstr>PowerPoint Presentation</vt:lpstr>
      <vt:lpstr>PowerPoint Presentation</vt:lpstr>
      <vt:lpstr>PowerPoint Presentation</vt:lpstr>
      <vt:lpstr>Island Studies Examples</vt:lpstr>
      <vt:lpstr>Evaluation and Improvement</vt:lpstr>
      <vt:lpstr>Benefits for Student/Clients</vt:lpstr>
      <vt:lpstr>Benefits for Student/Consultants</vt:lpstr>
      <vt:lpstr>Benefits for Instructors</vt:lpstr>
      <vt:lpstr>Conclusions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 Defense of Art Appreciation: What your doctor does NOT need to know about statistics</dc:title>
  <dc:creator>Ann Brearley</dc:creator>
  <cp:lastModifiedBy>Ann Brearley(2)</cp:lastModifiedBy>
  <cp:revision>286</cp:revision>
  <cp:lastPrinted>2015-08-06T17:25:22Z</cp:lastPrinted>
  <dcterms:created xsi:type="dcterms:W3CDTF">2013-01-24T14:06:57Z</dcterms:created>
  <dcterms:modified xsi:type="dcterms:W3CDTF">2015-08-06T18:23:57Z</dcterms:modified>
</cp:coreProperties>
</file>

<file path=docProps/thumbnail.jpeg>
</file>